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61" r:id="rId1"/>
    <p:sldMasterId id="2147483656" r:id="rId2"/>
    <p:sldMasterId id="2147483666" r:id="rId3"/>
  </p:sldMasterIdLst>
  <p:notesMasterIdLst>
    <p:notesMasterId r:id="rId17"/>
  </p:notesMasterIdLst>
  <p:sldIdLst>
    <p:sldId id="267" r:id="rId4"/>
    <p:sldId id="262" r:id="rId5"/>
    <p:sldId id="263" r:id="rId6"/>
    <p:sldId id="269" r:id="rId7"/>
    <p:sldId id="270" r:id="rId8"/>
    <p:sldId id="271" r:id="rId9"/>
    <p:sldId id="274" r:id="rId10"/>
    <p:sldId id="272" r:id="rId11"/>
    <p:sldId id="273" r:id="rId12"/>
    <p:sldId id="277" r:id="rId13"/>
    <p:sldId id="275" r:id="rId14"/>
    <p:sldId id="276" r:id="rId15"/>
    <p:sldId id="268" r:id="rId16"/>
  </p:sldIdLst>
  <p:sldSz cx="12192000" cy="6858000"/>
  <p:notesSz cx="6858000" cy="9144000"/>
  <p:embeddedFontLst>
    <p:embeddedFont>
      <p:font typeface="SamsungOne 450C" panose="020B0506030303020204" charset="0"/>
      <p:regular r:id="rId18"/>
    </p:embeddedFon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SamsungOne 800C" panose="020B0906030303020204" charset="0"/>
      <p:bold r:id="rId23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546A"/>
    <a:srgbClr val="005FD2"/>
    <a:srgbClr val="FFCC00"/>
    <a:srgbClr val="33CCFF"/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15" autoAdjust="0"/>
    <p:restoredTop sz="94660"/>
  </p:normalViewPr>
  <p:slideViewPr>
    <p:cSldViewPr snapToGrid="0">
      <p:cViewPr varScale="1">
        <p:scale>
          <a:sx n="81" d="100"/>
          <a:sy n="81" d="100"/>
        </p:scale>
        <p:origin x="614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font" Target="fonts/font1.fntdata"/><Relationship Id="rId26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font" Target="fonts/font4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notesMaster" Target="notesMasters/notesMaster1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6.fntdata"/><Relationship Id="rId10" Type="http://schemas.openxmlformats.org/officeDocument/2006/relationships/slide" Target="slides/slide7.xml"/><Relationship Id="rId19" Type="http://schemas.openxmlformats.org/officeDocument/2006/relationships/font" Target="fonts/font2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5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F54CC1-97CB-44AD-8DAB-B216F30CF3E3}" type="datetimeFigureOut">
              <a:rPr lang="ru-RU" smtClean="0"/>
              <a:t>02.07.2023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C1BEDC-14E0-454C-9320-42DD4A99B1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26825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2" y="2213452"/>
            <a:ext cx="6919275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278870086"/>
      </p:ext>
    </p:extLst>
  </p:cSld>
  <p:clrMapOvr>
    <a:masterClrMapping/>
  </p:clrMapOvr>
  <p:transition spd="slow"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231331F-A4ED-4B6B-A362-4C33116611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603914"/>
      </p:ext>
    </p:extLst>
  </p:cSld>
  <p:clrMapOvr>
    <a:masterClrMapping/>
  </p:clrMapOvr>
  <p:transition spd="slow"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3" y="2213452"/>
            <a:ext cx="6919273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740121415"/>
      </p:ext>
    </p:extLst>
  </p:cSld>
  <p:clrMapOvr>
    <a:masterClrMapping/>
  </p:clrMapOvr>
  <p:transition spd="slow">
    <p:wipe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485152269"/>
      </p:ext>
    </p:extLst>
  </p:cSld>
  <p:clrMapOvr>
    <a:masterClrMapping/>
  </p:clrMapOvr>
  <p:transition spd="slow">
    <p:wipe dir="r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02.07.2023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0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02360827"/>
      </p:ext>
    </p:extLst>
  </p:cSld>
  <p:clrMapOvr>
    <a:masterClrMapping/>
  </p:clrMapOvr>
  <p:transition spd="slow">
    <p:wipe dir="r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02.07.2023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5" y="284686"/>
            <a:ext cx="2256146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DE6FEDBC-E054-46D7-A4B5-BA17161830A3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:a16="http://schemas.microsoft.com/office/drawing/2014/main" id="{C57BA726-7596-4684-987C-0418D082C45A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:a16="http://schemas.microsoft.com/office/drawing/2014/main" id="{EAC0FEF1-F517-46FA-9D26-8F3BFCF6B2CB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:a16="http://schemas.microsoft.com/office/drawing/2014/main" id="{4CB5A5B0-D5E2-4D8D-BA2A-CE01675CD744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359F6DE8-3C45-4A77-B595-BE5DECF4CD20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5842707"/>
      </p:ext>
    </p:extLst>
  </p:cSld>
  <p:clrMapOvr>
    <a:masterClrMapping/>
  </p:clrMapOvr>
  <p:transition spd="slow">
    <p:wipe dir="r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45495A5-7BF2-415A-832E-632F6DF4CA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10209"/>
      </p:ext>
    </p:extLst>
  </p:cSld>
  <p:clrMapOvr>
    <a:masterClrMapping/>
  </p:clrMapOvr>
  <p:transition spd="slow"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393711510"/>
      </p:ext>
    </p:extLst>
  </p:cSld>
  <p:clrMapOvr>
    <a:masterClrMapping/>
  </p:clrMapOvr>
  <p:transition spd="slow"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02.07.2023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1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50628948"/>
      </p:ext>
    </p:extLst>
  </p:cSld>
  <p:clrMapOvr>
    <a:masterClrMapping/>
  </p:clrMapOvr>
  <p:transition spd="slow"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02.07.2023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478F91C3-DE8F-4010-B841-AD81B2F131AC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:a16="http://schemas.microsoft.com/office/drawing/2014/main" id="{7CD712D0-ABAD-417F-A8DE-F339E8E07BFC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:a16="http://schemas.microsoft.com/office/drawing/2014/main" id="{A81D116E-2FE6-40DD-870A-A2431AD34AAE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:a16="http://schemas.microsoft.com/office/drawing/2014/main" id="{5828D169-DE16-4B5D-9C24-2E4D258CB92D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6F82494C-638A-46D7-8F2B-E59AA584B00A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1492465"/>
      </p:ext>
    </p:extLst>
  </p:cSld>
  <p:clrMapOvr>
    <a:masterClrMapping/>
  </p:clrMapOvr>
  <p:transition spd="slow"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5136E0A-2786-4EE7-B8D1-28A3A5239F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390833"/>
      </p:ext>
    </p:extLst>
  </p:cSld>
  <p:clrMapOvr>
    <a:masterClrMapping/>
  </p:clrMapOvr>
  <p:transition spd="slow"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9CEEEEA-B454-43EA-A738-2FE34DF3CB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169" y="2199702"/>
            <a:ext cx="7035117" cy="247179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523514"/>
      </p:ext>
    </p:extLst>
  </p:cSld>
  <p:clrMapOvr>
    <a:masterClrMapping/>
  </p:clrMapOvr>
  <p:transition spd="slow"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037543"/>
      </p:ext>
    </p:extLst>
  </p:cSld>
  <p:clrMapOvr>
    <a:masterClrMapping/>
  </p:clrMapOvr>
  <p:transition spd="slow"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02.07.2023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82A927BB-4456-4AA2-AF00-6090662CA4DC}"/>
              </a:ext>
            </a:extLst>
          </p:cNvPr>
          <p:cNvGrpSpPr/>
          <p:nvPr userDrawn="1"/>
        </p:nvGrpSpPr>
        <p:grpSpPr>
          <a:xfrm>
            <a:off x="-1" y="9429"/>
            <a:ext cx="1608943" cy="6839144"/>
            <a:chOff x="-1" y="9429"/>
            <a:chExt cx="1608943" cy="6839144"/>
          </a:xfrm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C463AE3D-6F37-4235-8BFD-EBD8FEC3C1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2B2F3198-1EA3-4864-9C8E-69839F491D9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FD1F5E58-08B9-43B6-9CF8-68AF52E6DFA1}"/>
              </a:ext>
            </a:extLst>
          </p:cNvPr>
          <p:cNvGrpSpPr/>
          <p:nvPr userDrawn="1"/>
        </p:nvGrpSpPr>
        <p:grpSpPr>
          <a:xfrm rot="10800000">
            <a:off x="10549328" y="0"/>
            <a:ext cx="1608943" cy="6839144"/>
            <a:chOff x="-1" y="9429"/>
            <a:chExt cx="1608943" cy="6839144"/>
          </a:xfrm>
        </p:grpSpPr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344523D2-5A2A-4FE2-A104-DD929904318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60F1EB72-0D3C-4CF7-BA89-80474328040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5F5847C-DF9A-4E8F-8AC9-E8FD1232648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4948" y="1294574"/>
            <a:ext cx="4802576" cy="168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180055"/>
      </p:ext>
    </p:extLst>
  </p:cSld>
  <p:clrMapOvr>
    <a:masterClrMapping/>
  </p:clrMapOvr>
  <p:transition spd="slow"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02.07.2023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EBF6EA5-4E5B-4CD5-90BE-6CA4D9B093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5400000">
            <a:off x="-1030206" y="1039634"/>
            <a:ext cx="3201056" cy="114064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50C46FF-DB49-4C1C-AE2F-D07AD97199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5842"/>
          <a:stretch/>
        </p:blipFill>
        <p:spPr>
          <a:xfrm rot="16200000">
            <a:off x="-796056" y="4443574"/>
            <a:ext cx="3201056" cy="160894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BF37052-BE88-4EBF-AE14-CA53F211E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16200000">
            <a:off x="9987420" y="4668294"/>
            <a:ext cx="3201056" cy="1140645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6E0BA85F-8686-49EF-92CE-C81DFD54345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409985"/>
      </p:ext>
    </p:extLst>
  </p:cSld>
  <p:clrMapOvr>
    <a:masterClrMapping/>
  </p:clrMapOvr>
  <p:transition spd="slow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02.07.2023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3349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71" r:id="rId2"/>
    <p:sldLayoutId id="2147483663" r:id="rId3"/>
    <p:sldLayoutId id="2147483664" r:id="rId4"/>
    <p:sldLayoutId id="2147483665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72BC7-7823-4DF6-81F1-7CEFB7B3C33C}" type="datetime1">
              <a:rPr lang="ru-RU" smtClean="0"/>
              <a:t>02.07.2023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2118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73" r:id="rId2"/>
    <p:sldLayoutId id="2147483658" r:id="rId3"/>
    <p:sldLayoutId id="2147483659" r:id="rId4"/>
    <p:sldLayoutId id="214748366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02.07.2023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9306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74" r:id="rId2"/>
    <p:sldLayoutId id="2147483668" r:id="rId3"/>
    <p:sldLayoutId id="2147483669" r:id="rId4"/>
    <p:sldLayoutId id="214748367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54341414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10</a:t>
            </a:fld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138" y="390063"/>
            <a:ext cx="9257907" cy="690677"/>
          </a:xfrm>
        </p:spPr>
        <p:txBody>
          <a:bodyPr/>
          <a:lstStyle/>
          <a:p>
            <a:r>
              <a:rPr lang="ru-RU" b="1" dirty="0"/>
              <a:t>Основные классы</a:t>
            </a:r>
            <a:endParaRPr lang="ru-RU" dirty="0"/>
          </a:p>
        </p:txBody>
      </p:sp>
      <p:sp>
        <p:nvSpPr>
          <p:cNvPr id="6" name="Дата 3">
            <a:extLst>
              <a:ext uri="{FF2B5EF4-FFF2-40B4-BE49-F238E27FC236}">
                <a16:creationId xmlns:a16="http://schemas.microsoft.com/office/drawing/2014/main" id="{839171CC-B167-447C-A9FD-65D1523FBC7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ru-RU" dirty="0" smtClean="0"/>
              <a:t>30.06.2023</a:t>
            </a:r>
            <a:endParaRPr lang="ru-RU" dirty="0"/>
          </a:p>
        </p:txBody>
      </p:sp>
      <p:pic>
        <p:nvPicPr>
          <p:cNvPr id="7" name="Picture 2" descr="https://lh6.googleusercontent.com/q2p8_HWXf-GXrlq5RLDcUnQ_sN0jsuKiide2r65trkK-jwAOfWRy0_KHCKcjhRgZMLRHv6wikXqLqyI6b7y01eQdYfQhMDJ6O5Uwhg-NhOCOMOEHurfHh4oVltodLRlkE_KOlRrIO8DNL_Nhi04U4txSmg=s204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5579" y="1561978"/>
            <a:ext cx="4307331" cy="4886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9450072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11</a:t>
            </a:fld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138" y="390063"/>
            <a:ext cx="9257907" cy="690677"/>
          </a:xfrm>
        </p:spPr>
        <p:txBody>
          <a:bodyPr/>
          <a:lstStyle/>
          <a:p>
            <a:r>
              <a:rPr lang="ru-RU" b="1" dirty="0"/>
              <a:t>Выводы по работе (что удалось)</a:t>
            </a:r>
            <a:endParaRPr lang="ru-RU" dirty="0"/>
          </a:p>
        </p:txBody>
      </p:sp>
      <p:sp>
        <p:nvSpPr>
          <p:cNvPr id="6" name="Дата 3">
            <a:extLst>
              <a:ext uri="{FF2B5EF4-FFF2-40B4-BE49-F238E27FC236}">
                <a16:creationId xmlns:a16="http://schemas.microsoft.com/office/drawing/2014/main" id="{839171CC-B167-447C-A9FD-65D1523FBC7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ru-RU" dirty="0" smtClean="0"/>
              <a:t>30.06.2023</a:t>
            </a:r>
            <a:endParaRPr lang="ru-RU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688155" y="1427966"/>
            <a:ext cx="10887959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fontAlgn="base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3200" dirty="0" smtClean="0">
                <a:solidFill>
                  <a:srgbClr val="212121"/>
                </a:solidFill>
                <a:latin typeface="Montserrat"/>
              </a:rPr>
              <a:t> </a:t>
            </a:r>
            <a:r>
              <a:rPr lang="ru-RU" sz="3200" dirty="0" smtClean="0">
                <a:solidFill>
                  <a:srgbClr val="212121"/>
                </a:solidFill>
                <a:latin typeface="Montserrat"/>
              </a:rPr>
              <a:t>онлайн </a:t>
            </a:r>
            <a:r>
              <a:rPr lang="ru-RU" sz="3200" dirty="0">
                <a:solidFill>
                  <a:srgbClr val="212121"/>
                </a:solidFill>
                <a:latin typeface="Montserrat"/>
              </a:rPr>
              <a:t>запрос </a:t>
            </a:r>
            <a:r>
              <a:rPr lang="ru-RU" sz="3200" dirty="0" smtClean="0">
                <a:solidFill>
                  <a:srgbClr val="212121"/>
                </a:solidFill>
                <a:latin typeface="Montserrat"/>
              </a:rPr>
              <a:t>к </a:t>
            </a:r>
            <a:r>
              <a:rPr lang="en-US" sz="3200" dirty="0" smtClean="0">
                <a:solidFill>
                  <a:srgbClr val="212121"/>
                </a:solidFill>
                <a:latin typeface="Montserrat"/>
              </a:rPr>
              <a:t>API </a:t>
            </a:r>
            <a:r>
              <a:rPr lang="ru-RU" sz="3200" dirty="0" smtClean="0">
                <a:solidFill>
                  <a:srgbClr val="212121"/>
                </a:solidFill>
                <a:latin typeface="Montserrat"/>
              </a:rPr>
              <a:t>в отдельном потоке</a:t>
            </a:r>
            <a:endParaRPr lang="en-US" sz="3200" dirty="0" smtClean="0">
              <a:solidFill>
                <a:srgbClr val="212121"/>
              </a:solidFill>
              <a:latin typeface="Montserrat"/>
            </a:endParaRPr>
          </a:p>
          <a:p>
            <a:pPr marL="457200" indent="-457200" fontAlgn="base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3200" dirty="0">
                <a:solidFill>
                  <a:srgbClr val="212121"/>
                </a:solidFill>
                <a:latin typeface="Montserrat"/>
              </a:rPr>
              <a:t> </a:t>
            </a:r>
            <a:r>
              <a:rPr lang="ru-RU" sz="3200" dirty="0" smtClean="0">
                <a:solidFill>
                  <a:srgbClr val="212121"/>
                </a:solidFill>
                <a:latin typeface="Montserrat"/>
              </a:rPr>
              <a:t>обработка возможных ошибок на стороне сервера</a:t>
            </a:r>
          </a:p>
          <a:p>
            <a:pPr marL="457200" indent="-457200" fontAlgn="base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ru-RU" sz="3200" dirty="0">
                <a:solidFill>
                  <a:srgbClr val="212121"/>
                </a:solidFill>
                <a:latin typeface="Montserrat"/>
              </a:rPr>
              <a:t> </a:t>
            </a:r>
            <a:r>
              <a:rPr lang="ru-RU" sz="3200" dirty="0" smtClean="0">
                <a:solidFill>
                  <a:srgbClr val="212121"/>
                </a:solidFill>
                <a:latin typeface="Montserrat"/>
              </a:rPr>
              <a:t>история сохраняется в локальной базе данных</a:t>
            </a:r>
          </a:p>
          <a:p>
            <a:pPr marL="457200" indent="-457200" fontAlgn="base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3200" dirty="0" smtClean="0">
                <a:solidFill>
                  <a:srgbClr val="212121"/>
                </a:solidFill>
                <a:latin typeface="Montserrat"/>
              </a:rPr>
              <a:t> </a:t>
            </a:r>
            <a:r>
              <a:rPr lang="ru-RU" sz="3200" dirty="0" smtClean="0">
                <a:solidFill>
                  <a:srgbClr val="212121"/>
                </a:solidFill>
                <a:latin typeface="Montserrat"/>
              </a:rPr>
              <a:t>просмотр списка событий через </a:t>
            </a:r>
            <a:r>
              <a:rPr lang="en-US" sz="3200" dirty="0" err="1" smtClean="0">
                <a:solidFill>
                  <a:srgbClr val="212121"/>
                </a:solidFill>
                <a:latin typeface="Montserrat"/>
              </a:rPr>
              <a:t>ListView</a:t>
            </a:r>
            <a:endParaRPr lang="ru-RU" sz="3200" dirty="0">
              <a:solidFill>
                <a:srgbClr val="212121"/>
              </a:solidFill>
              <a:latin typeface="Montserrat"/>
            </a:endParaRPr>
          </a:p>
          <a:p>
            <a:pPr marL="457200" indent="-457200" fontAlgn="base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3200" dirty="0" smtClean="0">
                <a:solidFill>
                  <a:srgbClr val="212121"/>
                </a:solidFill>
                <a:latin typeface="Montserrat"/>
              </a:rPr>
              <a:t> </a:t>
            </a:r>
            <a:r>
              <a:rPr lang="ru-RU" sz="3200" dirty="0" smtClean="0">
                <a:solidFill>
                  <a:srgbClr val="212121"/>
                </a:solidFill>
                <a:latin typeface="Montserrat"/>
              </a:rPr>
              <a:t>добавление события в календарь</a:t>
            </a:r>
            <a:endParaRPr lang="ru-RU" sz="3200" dirty="0">
              <a:solidFill>
                <a:srgbClr val="212121"/>
              </a:solidFill>
              <a:latin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071562192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12</a:t>
            </a:fld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138" y="390063"/>
            <a:ext cx="9257907" cy="690677"/>
          </a:xfrm>
        </p:spPr>
        <p:txBody>
          <a:bodyPr/>
          <a:lstStyle/>
          <a:p>
            <a:r>
              <a:rPr lang="ru-RU" b="1" dirty="0"/>
              <a:t>Возможности для доработки и развития</a:t>
            </a:r>
            <a:endParaRPr lang="ru-RU" dirty="0"/>
          </a:p>
        </p:txBody>
      </p:sp>
      <p:sp>
        <p:nvSpPr>
          <p:cNvPr id="6" name="Дата 3">
            <a:extLst>
              <a:ext uri="{FF2B5EF4-FFF2-40B4-BE49-F238E27FC236}">
                <a16:creationId xmlns:a16="http://schemas.microsoft.com/office/drawing/2014/main" id="{839171CC-B167-447C-A9FD-65D1523FBC7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ru-RU" dirty="0" smtClean="0"/>
              <a:t>30.06.2023</a:t>
            </a:r>
            <a:endParaRPr lang="ru-RU" dirty="0"/>
          </a:p>
        </p:txBody>
      </p:sp>
      <p:pic>
        <p:nvPicPr>
          <p:cNvPr id="7" name="Picture 2" descr="https://lh6.googleusercontent.com/q2p8_HWXf-GXrlq5RLDcUnQ_sN0jsuKiide2r65trkK-jwAOfWRy0_KHCKcjhRgZMLRHv6wikXqLqyI6b7y01eQdYfQhMDJ6O5Uwhg-NhOCOMOEHurfHh4oVltodLRlkE_KOlRrIO8DNL_Nhi04U4txSmg=s204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2713" y="1640282"/>
            <a:ext cx="4307331" cy="4886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Прямоугольник 7"/>
          <p:cNvSpPr/>
          <p:nvPr/>
        </p:nvSpPr>
        <p:spPr>
          <a:xfrm>
            <a:off x="688155" y="1427966"/>
            <a:ext cx="10887959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fontAlgn="base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3200" dirty="0" smtClean="0">
                <a:solidFill>
                  <a:srgbClr val="212121"/>
                </a:solidFill>
                <a:latin typeface="Montserrat"/>
              </a:rPr>
              <a:t> </a:t>
            </a:r>
            <a:r>
              <a:rPr lang="ru-RU" sz="3200" dirty="0" smtClean="0">
                <a:solidFill>
                  <a:srgbClr val="212121"/>
                </a:solidFill>
                <a:latin typeface="Montserrat"/>
              </a:rPr>
              <a:t>сохранять в базе результаты запросов и каждый раз обновлять – добавлять новые и удалять прошедшие, для ускорения поиска событий</a:t>
            </a:r>
            <a:endParaRPr lang="ru-RU" sz="3200" dirty="0">
              <a:solidFill>
                <a:srgbClr val="212121"/>
              </a:solidFill>
              <a:latin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580156395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E9E66B1E-7686-4AAA-8D02-C2BE5B8570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6174" y="3239207"/>
            <a:ext cx="2479652" cy="379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298795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AD42FB-C595-4448-903C-F423BC2C939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ru-RU" b="1" dirty="0"/>
              <a:t>ФИНАЛЬНЫЙ ПРОЕКТ </a:t>
            </a:r>
            <a:r>
              <a:rPr lang="ru-RU" dirty="0"/>
              <a:t/>
            </a:r>
            <a:br>
              <a:rPr lang="ru-RU" dirty="0"/>
            </a:br>
            <a:r>
              <a:rPr lang="ru-RU" b="1" dirty="0"/>
              <a:t>IT ШКОЛЫ </a:t>
            </a:r>
            <a:r>
              <a:rPr lang="ru-RU" b="1" dirty="0" smtClean="0"/>
              <a:t>SAMSUNG</a:t>
            </a:r>
            <a:endParaRPr lang="ru-RU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39171CC-B167-447C-A9FD-65D1523FB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 smtClean="0"/>
              <a:t>30.06.2023</a:t>
            </a:r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9035B88-EA81-4BAC-AD5C-7793E9817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08832051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3</a:t>
            </a:fld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138" y="390063"/>
            <a:ext cx="9257907" cy="690677"/>
          </a:xfrm>
        </p:spPr>
        <p:txBody>
          <a:bodyPr/>
          <a:lstStyle/>
          <a:p>
            <a:r>
              <a:rPr lang="ru-RU" dirty="0" smtClean="0"/>
              <a:t>Выполнил</a:t>
            </a:r>
            <a:endParaRPr lang="ru-RU" dirty="0"/>
          </a:p>
        </p:txBody>
      </p:sp>
      <p:sp>
        <p:nvSpPr>
          <p:cNvPr id="6" name="Дата 3">
            <a:extLst>
              <a:ext uri="{FF2B5EF4-FFF2-40B4-BE49-F238E27FC236}">
                <a16:creationId xmlns:a16="http://schemas.microsoft.com/office/drawing/2014/main" id="{839171CC-B167-447C-A9FD-65D1523FBC7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ru-RU" dirty="0" smtClean="0"/>
              <a:t>30.06.2023</a:t>
            </a:r>
            <a:endParaRPr lang="ru-RU" dirty="0"/>
          </a:p>
        </p:txBody>
      </p:sp>
      <p:pic>
        <p:nvPicPr>
          <p:cNvPr id="1026" name="Picture 2" descr="https://lh6.googleusercontent.com/q2p8_HWXf-GXrlq5RLDcUnQ_sN0jsuKiide2r65trkK-jwAOfWRy0_KHCKcjhRgZMLRHv6wikXqLqyI6b7y01eQdYfQhMDJ6O5Uwhg-NhOCOMOEHurfHh4oVltodLRlkE_KOlRrIO8DNL_Nhi04U4txSmg=s204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5579" y="1561978"/>
            <a:ext cx="4307331" cy="4886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https://lh3.googleusercontent.com/FAxIqS0WIekX--FnWj58Est5JINRezMDav1Lud5WQfKMFuUexvUUMICc_J3_8fPiYiqDyuqakHB3w3kLaXDeuAceB6zCst_wyJPvbNeJGf_eQFK05ejtMNh_6u7IabTQHh2GgnPUhqdEjVd9WqEajxWG-Q=s2048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59" t="10710" r="13587" b="29239"/>
          <a:stretch/>
        </p:blipFill>
        <p:spPr bwMode="auto">
          <a:xfrm>
            <a:off x="648285" y="2005038"/>
            <a:ext cx="3033470" cy="3226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4022101" y="1080740"/>
            <a:ext cx="7611159" cy="47397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4000" b="1" dirty="0">
                <a:solidFill>
                  <a:srgbClr val="000000"/>
                </a:solidFill>
                <a:latin typeface="Montserrat"/>
              </a:rPr>
              <a:t>Павел </a:t>
            </a:r>
            <a:r>
              <a:rPr lang="ru-RU" altLang="ru-RU" sz="4000" b="1" dirty="0" err="1">
                <a:solidFill>
                  <a:srgbClr val="000000"/>
                </a:solidFill>
                <a:latin typeface="Montserrat"/>
              </a:rPr>
              <a:t>Былков</a:t>
            </a:r>
            <a:r>
              <a:rPr lang="ru-RU" altLang="ru-RU" sz="4400" b="1" dirty="0">
                <a:solidFill>
                  <a:srgbClr val="000000"/>
                </a:solidFill>
                <a:latin typeface="Montserrat"/>
              </a:rPr>
              <a:t> </a:t>
            </a:r>
            <a:endParaRPr lang="ru-RU" altLang="ru-RU" sz="4400" b="1" dirty="0" smtClean="0">
              <a:solidFill>
                <a:srgbClr val="000000"/>
              </a:solidFill>
              <a:latin typeface="Montserrat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ru-RU" altLang="ru-RU" sz="1000" dirty="0"/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2000" b="1" dirty="0">
                <a:solidFill>
                  <a:srgbClr val="000000"/>
                </a:solidFill>
                <a:latin typeface="Montserrat"/>
              </a:rPr>
              <a:t>преподаватель, IT куб “Надежда Сибири”</a:t>
            </a:r>
            <a:r>
              <a:rPr lang="ru-RU" altLang="ru-RU" sz="2400" dirty="0">
                <a:latin typeface="Arial" panose="020B0604020202020204" pitchFamily="34" charset="0"/>
              </a:rPr>
              <a:t/>
            </a:r>
            <a:br>
              <a:rPr lang="ru-RU" altLang="ru-RU" sz="2400" dirty="0">
                <a:latin typeface="Arial" panose="020B0604020202020204" pitchFamily="34" charset="0"/>
              </a:rPr>
            </a:br>
            <a:endParaRPr lang="ru-RU" altLang="ru-RU" sz="2400" dirty="0" smtClean="0"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ru-RU" altLang="ru-RU" sz="2400" dirty="0"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ru-RU" altLang="ru-RU" dirty="0" smtClean="0">
                <a:solidFill>
                  <a:srgbClr val="212121"/>
                </a:solidFill>
                <a:latin typeface="Montserrat"/>
              </a:rPr>
              <a:t> Образование: СГУПС </a:t>
            </a:r>
            <a:r>
              <a:rPr lang="ru-RU" altLang="ru-RU" dirty="0">
                <a:solidFill>
                  <a:srgbClr val="212121"/>
                </a:solidFill>
                <a:latin typeface="Montserrat"/>
              </a:rPr>
              <a:t>с отличием </a:t>
            </a:r>
            <a:r>
              <a:rPr lang="ru-RU" altLang="ru-RU" dirty="0" smtClean="0">
                <a:solidFill>
                  <a:srgbClr val="212121"/>
                </a:solidFill>
                <a:latin typeface="Montserrat"/>
              </a:rPr>
              <a:t>- </a:t>
            </a:r>
            <a:r>
              <a:rPr lang="ru-RU" altLang="ru-RU" dirty="0">
                <a:solidFill>
                  <a:srgbClr val="212121"/>
                </a:solidFill>
                <a:latin typeface="Montserrat"/>
              </a:rPr>
              <a:t>специальность "Управление процессом перевозок на </a:t>
            </a:r>
            <a:r>
              <a:rPr lang="ru-RU" altLang="ru-RU" dirty="0" err="1">
                <a:solidFill>
                  <a:srgbClr val="212121"/>
                </a:solidFill>
                <a:latin typeface="Montserrat"/>
              </a:rPr>
              <a:t>жд</a:t>
            </a:r>
            <a:r>
              <a:rPr lang="ru-RU" altLang="ru-RU" dirty="0">
                <a:solidFill>
                  <a:srgbClr val="212121"/>
                </a:solidFill>
                <a:latin typeface="Montserrat"/>
              </a:rPr>
              <a:t> транспорте"</a:t>
            </a:r>
            <a:r>
              <a:rPr lang="ru-RU" altLang="ru-RU" sz="2400" dirty="0">
                <a:latin typeface="Arial" panose="020B0604020202020204" pitchFamily="34" charset="0"/>
              </a:rPr>
              <a:t/>
            </a:r>
            <a:br>
              <a:rPr lang="ru-RU" altLang="ru-RU" sz="2400" dirty="0">
                <a:latin typeface="Arial" panose="020B0604020202020204" pitchFamily="34" charset="0"/>
              </a:rPr>
            </a:br>
            <a:endParaRPr lang="ru-RU" altLang="ru-RU" sz="2400" dirty="0"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ru-RU" altLang="ru-RU" dirty="0">
                <a:solidFill>
                  <a:srgbClr val="212121"/>
                </a:solidFill>
                <a:latin typeface="Montserrat"/>
              </a:rPr>
              <a:t> </a:t>
            </a:r>
            <a:r>
              <a:rPr lang="ru-RU" altLang="ru-RU" dirty="0" smtClean="0">
                <a:solidFill>
                  <a:srgbClr val="212121"/>
                </a:solidFill>
                <a:latin typeface="Montserrat"/>
              </a:rPr>
              <a:t>Преподаватель </a:t>
            </a:r>
            <a:r>
              <a:rPr lang="ru-RU" altLang="ru-RU" dirty="0" err="1">
                <a:solidFill>
                  <a:srgbClr val="212121"/>
                </a:solidFill>
                <a:latin typeface="Montserrat"/>
              </a:rPr>
              <a:t>Python</a:t>
            </a:r>
            <a:r>
              <a:rPr lang="ru-RU" altLang="ru-RU" dirty="0">
                <a:solidFill>
                  <a:srgbClr val="212121"/>
                </a:solidFill>
                <a:latin typeface="Montserrat"/>
              </a:rPr>
              <a:t> c 2019 г.</a:t>
            </a:r>
            <a:r>
              <a:rPr lang="ru-RU" altLang="ru-RU" sz="2400" dirty="0">
                <a:latin typeface="Arial" panose="020B0604020202020204" pitchFamily="34" charset="0"/>
              </a:rPr>
              <a:t/>
            </a:r>
            <a:br>
              <a:rPr lang="ru-RU" altLang="ru-RU" sz="2400" dirty="0">
                <a:latin typeface="Arial" panose="020B0604020202020204" pitchFamily="34" charset="0"/>
              </a:rPr>
            </a:br>
            <a:endParaRPr lang="ru-RU" altLang="ru-RU" sz="2400" dirty="0"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ru-RU" altLang="ru-RU" dirty="0" smtClean="0">
                <a:solidFill>
                  <a:srgbClr val="212121"/>
                </a:solidFill>
                <a:latin typeface="Montserrat"/>
              </a:rPr>
              <a:t> Победитель </a:t>
            </a:r>
            <a:r>
              <a:rPr lang="ru-RU" altLang="ru-RU" dirty="0">
                <a:solidFill>
                  <a:srgbClr val="212121"/>
                </a:solidFill>
                <a:latin typeface="Montserrat"/>
              </a:rPr>
              <a:t>онлайн </a:t>
            </a:r>
            <a:r>
              <a:rPr lang="ru-RU" altLang="ru-RU" dirty="0" err="1">
                <a:solidFill>
                  <a:srgbClr val="212121"/>
                </a:solidFill>
                <a:latin typeface="Montserrat"/>
              </a:rPr>
              <a:t>хакатона</a:t>
            </a:r>
            <a:r>
              <a:rPr lang="ru-RU" altLang="ru-RU" dirty="0">
                <a:solidFill>
                  <a:srgbClr val="212121"/>
                </a:solidFill>
                <a:latin typeface="Montserrat"/>
              </a:rPr>
              <a:t> </a:t>
            </a:r>
            <a:r>
              <a:rPr lang="ru-RU" altLang="ru-RU" dirty="0" err="1">
                <a:solidFill>
                  <a:srgbClr val="212121"/>
                </a:solidFill>
                <a:latin typeface="Montserrat"/>
              </a:rPr>
              <a:t>MoscowCityHack</a:t>
            </a:r>
            <a:r>
              <a:rPr lang="ru-RU" altLang="ru-RU" dirty="0">
                <a:solidFill>
                  <a:srgbClr val="212121"/>
                </a:solidFill>
                <a:latin typeface="Montserrat"/>
              </a:rPr>
              <a:t> </a:t>
            </a:r>
            <a:r>
              <a:rPr lang="ru-RU" altLang="ru-RU" dirty="0" smtClean="0">
                <a:solidFill>
                  <a:srgbClr val="212121"/>
                </a:solidFill>
                <a:latin typeface="Montserrat"/>
              </a:rPr>
              <a:t>2021</a:t>
            </a:r>
            <a:endParaRPr lang="ru-RU" altLang="ru-RU" sz="1000" dirty="0"/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ru-RU" altLang="ru-RU" sz="2400" dirty="0"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ru-RU" altLang="ru-RU" dirty="0" smtClean="0">
                <a:solidFill>
                  <a:srgbClr val="212121"/>
                </a:solidFill>
                <a:latin typeface="Montserrat"/>
              </a:rPr>
              <a:t> С </a:t>
            </a:r>
            <a:r>
              <a:rPr lang="ru-RU" altLang="ru-RU" dirty="0">
                <a:solidFill>
                  <a:srgbClr val="212121"/>
                </a:solidFill>
                <a:latin typeface="Montserrat"/>
              </a:rPr>
              <a:t>2020 г обучаюсь в школе программирования "Школа 21" от Сбербанка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25125239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4</a:t>
            </a:fld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138" y="390063"/>
            <a:ext cx="9257907" cy="690677"/>
          </a:xfrm>
        </p:spPr>
        <p:txBody>
          <a:bodyPr/>
          <a:lstStyle/>
          <a:p>
            <a:r>
              <a:rPr lang="ru-RU" dirty="0" smtClean="0"/>
              <a:t>Идея и название проекта</a:t>
            </a:r>
            <a:endParaRPr lang="ru-RU" dirty="0"/>
          </a:p>
        </p:txBody>
      </p:sp>
      <p:sp>
        <p:nvSpPr>
          <p:cNvPr id="6" name="Дата 3">
            <a:extLst>
              <a:ext uri="{FF2B5EF4-FFF2-40B4-BE49-F238E27FC236}">
                <a16:creationId xmlns:a16="http://schemas.microsoft.com/office/drawing/2014/main" id="{839171CC-B167-447C-A9FD-65D1523FBC7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ru-RU" dirty="0" smtClean="0"/>
              <a:t>30.06.2023</a:t>
            </a:r>
            <a:endParaRPr lang="ru-RU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1925981" y="1905728"/>
            <a:ext cx="819506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b="1" dirty="0">
                <a:solidFill>
                  <a:srgbClr val="000000"/>
                </a:solidFill>
                <a:latin typeface="Montserrat"/>
              </a:rPr>
              <a:t>Приложение для поиска </a:t>
            </a:r>
            <a:r>
              <a:rPr lang="ru-RU" sz="2800" b="1" dirty="0" smtClean="0">
                <a:solidFill>
                  <a:srgbClr val="000000"/>
                </a:solidFill>
                <a:latin typeface="Montserrat"/>
              </a:rPr>
              <a:t>Событий </a:t>
            </a:r>
            <a:r>
              <a:rPr lang="en-US" sz="2800" b="1" dirty="0" err="1" smtClean="0">
                <a:solidFill>
                  <a:srgbClr val="000000"/>
                </a:solidFill>
                <a:latin typeface="Montserrat"/>
              </a:rPr>
              <a:t>CityEvents</a:t>
            </a:r>
            <a:endParaRPr lang="ru-RU" sz="2800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1737674" y="3253936"/>
            <a:ext cx="9018309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/>
            <a:r>
              <a:rPr lang="ru-RU" sz="3200" dirty="0">
                <a:solidFill>
                  <a:srgbClr val="212121"/>
                </a:solidFill>
                <a:latin typeface="Montserrat"/>
              </a:rPr>
              <a:t>Назначение</a:t>
            </a:r>
            <a:endParaRPr lang="ru-RU" sz="3200" dirty="0"/>
          </a:p>
          <a:p>
            <a:r>
              <a:rPr lang="ru-RU" sz="3200" dirty="0"/>
              <a:t/>
            </a:r>
            <a:br>
              <a:rPr lang="ru-RU" sz="3200" dirty="0"/>
            </a:br>
            <a:r>
              <a:rPr lang="ru-RU" sz="3200" dirty="0">
                <a:solidFill>
                  <a:srgbClr val="212121"/>
                </a:solidFill>
                <a:latin typeface="Montserrat"/>
              </a:rPr>
              <a:t>Поиск и добавление в </a:t>
            </a:r>
            <a:r>
              <a:rPr lang="ru-RU" sz="3200" dirty="0" smtClean="0">
                <a:solidFill>
                  <a:srgbClr val="212121"/>
                </a:solidFill>
                <a:latin typeface="Montserrat"/>
              </a:rPr>
              <a:t>календарь</a:t>
            </a:r>
            <a:r>
              <a:rPr lang="en-US" sz="3200" dirty="0" smtClean="0"/>
              <a:t>  </a:t>
            </a:r>
            <a:r>
              <a:rPr lang="ru-RU" sz="3200" dirty="0" smtClean="0">
                <a:solidFill>
                  <a:srgbClr val="212121"/>
                </a:solidFill>
                <a:latin typeface="Montserrat"/>
              </a:rPr>
              <a:t>интересных </a:t>
            </a:r>
            <a:r>
              <a:rPr lang="ru-RU" sz="3200" dirty="0">
                <a:solidFill>
                  <a:srgbClr val="212121"/>
                </a:solidFill>
                <a:latin typeface="Montserrat"/>
              </a:rPr>
              <a:t>городских </a:t>
            </a:r>
            <a:r>
              <a:rPr lang="ru-RU" sz="3200" dirty="0" smtClean="0">
                <a:solidFill>
                  <a:srgbClr val="212121"/>
                </a:solidFill>
                <a:latin typeface="Montserrat"/>
              </a:rPr>
              <a:t>событий</a:t>
            </a:r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598149634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5</a:t>
            </a:fld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138" y="390063"/>
            <a:ext cx="9257907" cy="690677"/>
          </a:xfrm>
        </p:spPr>
        <p:txBody>
          <a:bodyPr>
            <a:normAutofit fontScale="90000"/>
          </a:bodyPr>
          <a:lstStyle/>
          <a:p>
            <a:r>
              <a:rPr lang="ru-RU" dirty="0"/>
              <a:t>Автоматический сбор данных через  </a:t>
            </a:r>
            <a:r>
              <a:rPr lang="ru-RU" dirty="0" err="1" smtClean="0"/>
              <a:t>api</a:t>
            </a:r>
            <a:r>
              <a:rPr lang="en-US" dirty="0" smtClean="0"/>
              <a:t> -</a:t>
            </a:r>
            <a:r>
              <a:rPr lang="ru-RU" dirty="0" smtClean="0"/>
              <a:t> </a:t>
            </a:r>
            <a:r>
              <a:rPr lang="ru-RU" dirty="0"/>
              <a:t>kudago.com</a:t>
            </a:r>
            <a:endParaRPr lang="ru-RU" dirty="0"/>
          </a:p>
        </p:txBody>
      </p:sp>
      <p:sp>
        <p:nvSpPr>
          <p:cNvPr id="6" name="Дата 3">
            <a:extLst>
              <a:ext uri="{FF2B5EF4-FFF2-40B4-BE49-F238E27FC236}">
                <a16:creationId xmlns:a16="http://schemas.microsoft.com/office/drawing/2014/main" id="{839171CC-B167-447C-A9FD-65D1523FBC7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ru-RU" dirty="0" smtClean="0"/>
              <a:t>30.06.2023</a:t>
            </a:r>
            <a:endParaRPr lang="ru-RU" dirty="0"/>
          </a:p>
        </p:txBody>
      </p:sp>
      <p:pic>
        <p:nvPicPr>
          <p:cNvPr id="2050" name="Picture 2" descr="https://lh3.googleusercontent.com/FJ9V2l6fnQdvhY85zuzjPQbEjiPDQvVBHZVRB63UQ15G7EXs65_cvmRsTrMVMu-AFOfa4cGuMJXL7HEmnPNxYd38rHUVMDnW_4RA7tCrCBdo1ZJBF4mw2IGq5Z2-bT76_U8vKdYL4AlXQ4YNeOIh7l9ydg=s204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1447" y="1080740"/>
            <a:ext cx="9093803" cy="5231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8773943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6</a:t>
            </a:fld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138" y="390063"/>
            <a:ext cx="9257907" cy="690677"/>
          </a:xfrm>
        </p:spPr>
        <p:txBody>
          <a:bodyPr/>
          <a:lstStyle/>
          <a:p>
            <a:r>
              <a:rPr lang="ru-RU" dirty="0"/>
              <a:t>Функционал</a:t>
            </a:r>
            <a:endParaRPr lang="ru-RU" dirty="0"/>
          </a:p>
        </p:txBody>
      </p:sp>
      <p:sp>
        <p:nvSpPr>
          <p:cNvPr id="6" name="Дата 3">
            <a:extLst>
              <a:ext uri="{FF2B5EF4-FFF2-40B4-BE49-F238E27FC236}">
                <a16:creationId xmlns:a16="http://schemas.microsoft.com/office/drawing/2014/main" id="{839171CC-B167-447C-A9FD-65D1523FBC7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ru-RU" dirty="0" smtClean="0"/>
              <a:t>30.06.2023</a:t>
            </a:r>
            <a:endParaRPr lang="ru-RU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952107" y="1771246"/>
            <a:ext cx="10501460" cy="40164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fontAlgn="base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3400" dirty="0" smtClean="0">
                <a:solidFill>
                  <a:srgbClr val="212121"/>
                </a:solidFill>
                <a:latin typeface="Montserrat"/>
              </a:rPr>
              <a:t> </a:t>
            </a:r>
            <a:r>
              <a:rPr lang="ru-RU" sz="3400" dirty="0" smtClean="0">
                <a:solidFill>
                  <a:srgbClr val="212121"/>
                </a:solidFill>
                <a:latin typeface="Montserrat"/>
              </a:rPr>
              <a:t>онлайн </a:t>
            </a:r>
            <a:r>
              <a:rPr lang="ru-RU" sz="3400" dirty="0">
                <a:solidFill>
                  <a:srgbClr val="212121"/>
                </a:solidFill>
                <a:latin typeface="Montserrat"/>
              </a:rPr>
              <a:t>запрос по заданному городу и датам</a:t>
            </a:r>
          </a:p>
          <a:p>
            <a:pPr marL="285750" indent="-285750" fontAlgn="base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3400" dirty="0" smtClean="0">
                <a:solidFill>
                  <a:srgbClr val="212121"/>
                </a:solidFill>
                <a:latin typeface="Montserrat"/>
              </a:rPr>
              <a:t> </a:t>
            </a:r>
            <a:r>
              <a:rPr lang="ru-RU" sz="3400" dirty="0" smtClean="0">
                <a:solidFill>
                  <a:srgbClr val="212121"/>
                </a:solidFill>
                <a:latin typeface="Montserrat"/>
              </a:rPr>
              <a:t>повтор </a:t>
            </a:r>
            <a:r>
              <a:rPr lang="ru-RU" sz="3400" dirty="0">
                <a:solidFill>
                  <a:srgbClr val="212121"/>
                </a:solidFill>
                <a:latin typeface="Montserrat"/>
              </a:rPr>
              <a:t>предыдущих запросов</a:t>
            </a:r>
          </a:p>
          <a:p>
            <a:pPr marL="285750" indent="-285750" fontAlgn="base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3400" dirty="0" smtClean="0">
                <a:solidFill>
                  <a:srgbClr val="212121"/>
                </a:solidFill>
                <a:latin typeface="Montserrat"/>
              </a:rPr>
              <a:t> </a:t>
            </a:r>
            <a:r>
              <a:rPr lang="ru-RU" sz="3400" dirty="0" smtClean="0">
                <a:solidFill>
                  <a:srgbClr val="212121"/>
                </a:solidFill>
                <a:latin typeface="Montserrat"/>
              </a:rPr>
              <a:t>просмотр списка событий на выбранные даты</a:t>
            </a:r>
            <a:endParaRPr lang="ru-RU" sz="3400" dirty="0">
              <a:solidFill>
                <a:srgbClr val="212121"/>
              </a:solidFill>
              <a:latin typeface="Montserrat"/>
            </a:endParaRPr>
          </a:p>
          <a:p>
            <a:pPr marL="285750" indent="-285750" fontAlgn="base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3400" dirty="0" smtClean="0">
                <a:solidFill>
                  <a:srgbClr val="212121"/>
                </a:solidFill>
                <a:latin typeface="Montserrat"/>
              </a:rPr>
              <a:t> </a:t>
            </a:r>
            <a:r>
              <a:rPr lang="ru-RU" sz="3400" dirty="0" smtClean="0">
                <a:solidFill>
                  <a:srgbClr val="212121"/>
                </a:solidFill>
                <a:latin typeface="Montserrat"/>
              </a:rPr>
              <a:t>возможность </a:t>
            </a:r>
            <a:r>
              <a:rPr lang="ru-RU" sz="3400" dirty="0">
                <a:solidFill>
                  <a:srgbClr val="212121"/>
                </a:solidFill>
                <a:latin typeface="Montserrat"/>
              </a:rPr>
              <a:t>добавить выбранное событие в календарь</a:t>
            </a:r>
          </a:p>
        </p:txBody>
      </p:sp>
      <p:pic>
        <p:nvPicPr>
          <p:cNvPr id="7" name="Picture 2" descr="https://lh6.googleusercontent.com/q2p8_HWXf-GXrlq5RLDcUnQ_sN0jsuKiide2r65trkK-jwAOfWRy0_KHCKcjhRgZMLRHv6wikXqLqyI6b7y01eQdYfQhMDJ6O5Uwhg-NhOCOMOEHurfHh4oVltodLRlkE_KOlRrIO8DNL_Nhi04U4txSmg=s204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5579" y="1561978"/>
            <a:ext cx="4307331" cy="4886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8580702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7</a:t>
            </a:fld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138" y="390063"/>
            <a:ext cx="9257907" cy="690677"/>
          </a:xfrm>
        </p:spPr>
        <p:txBody>
          <a:bodyPr/>
          <a:lstStyle/>
          <a:p>
            <a:r>
              <a:rPr lang="ru-RU" b="1" dirty="0"/>
              <a:t>Структура</a:t>
            </a:r>
            <a:endParaRPr lang="ru-RU" dirty="0"/>
          </a:p>
        </p:txBody>
      </p:sp>
      <p:sp>
        <p:nvSpPr>
          <p:cNvPr id="6" name="Дата 3">
            <a:extLst>
              <a:ext uri="{FF2B5EF4-FFF2-40B4-BE49-F238E27FC236}">
                <a16:creationId xmlns:a16="http://schemas.microsoft.com/office/drawing/2014/main" id="{839171CC-B167-447C-A9FD-65D1523FBC7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ru-RU" dirty="0" smtClean="0"/>
              <a:t>30.06.2023</a:t>
            </a:r>
            <a:endParaRPr lang="ru-RU" dirty="0"/>
          </a:p>
        </p:txBody>
      </p:sp>
      <p:sp>
        <p:nvSpPr>
          <p:cNvPr id="3" name="TextBox 2"/>
          <p:cNvSpPr txBox="1"/>
          <p:nvPr/>
        </p:nvSpPr>
        <p:spPr>
          <a:xfrm>
            <a:off x="1008853" y="1180348"/>
            <a:ext cx="16546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>
                <a:solidFill>
                  <a:srgbClr val="FF0000"/>
                </a:solidFill>
              </a:rPr>
              <a:t>Главный экран</a:t>
            </a:r>
            <a:endParaRPr lang="ru-RU" dirty="0">
              <a:solidFill>
                <a:srgbClr val="FF0000"/>
              </a:solidFill>
            </a:endParaRPr>
          </a:p>
        </p:txBody>
      </p:sp>
      <p:sp>
        <p:nvSpPr>
          <p:cNvPr id="4" name="Скругленный прямоугольник 3"/>
          <p:cNvSpPr/>
          <p:nvPr/>
        </p:nvSpPr>
        <p:spPr>
          <a:xfrm>
            <a:off x="863138" y="1826574"/>
            <a:ext cx="1946050" cy="82955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НОВЫЙ ПОИСК</a:t>
            </a:r>
            <a:endParaRPr lang="ru-RU" dirty="0"/>
          </a:p>
        </p:txBody>
      </p:sp>
      <p:sp>
        <p:nvSpPr>
          <p:cNvPr id="9" name="Скругленный прямоугольник 8"/>
          <p:cNvSpPr/>
          <p:nvPr/>
        </p:nvSpPr>
        <p:spPr>
          <a:xfrm>
            <a:off x="773798" y="5293938"/>
            <a:ext cx="1946050" cy="82955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ВЫБОР ИЗ ИСТОРИИ</a:t>
            </a:r>
            <a:endParaRPr lang="ru-RU" dirty="0"/>
          </a:p>
        </p:txBody>
      </p:sp>
      <p:sp>
        <p:nvSpPr>
          <p:cNvPr id="10" name="TextBox 9"/>
          <p:cNvSpPr txBox="1"/>
          <p:nvPr/>
        </p:nvSpPr>
        <p:spPr>
          <a:xfrm>
            <a:off x="3401211" y="1204070"/>
            <a:ext cx="2052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>
                <a:solidFill>
                  <a:srgbClr val="FF0000"/>
                </a:solidFill>
              </a:rPr>
              <a:t>Параметры поиска</a:t>
            </a:r>
            <a:endParaRPr lang="ru-RU" dirty="0">
              <a:solidFill>
                <a:srgbClr val="FF0000"/>
              </a:solidFill>
            </a:endParaRPr>
          </a:p>
        </p:txBody>
      </p:sp>
      <p:pic>
        <p:nvPicPr>
          <p:cNvPr id="5122" name="Picture 2" descr="База данных – Бесплатные иконки: технологии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9283" y="3658559"/>
            <a:ext cx="1090252" cy="1090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Скругленный прямоугольник 13"/>
          <p:cNvSpPr/>
          <p:nvPr/>
        </p:nvSpPr>
        <p:spPr>
          <a:xfrm>
            <a:off x="3454269" y="1868861"/>
            <a:ext cx="1946050" cy="127026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ВЫБОР ГОРОДА И ДИАПАЗОНА ДАТ</a:t>
            </a:r>
            <a:endParaRPr lang="ru-RU" dirty="0"/>
          </a:p>
        </p:txBody>
      </p:sp>
      <p:sp>
        <p:nvSpPr>
          <p:cNvPr id="8" name="Стрелка вправо 7"/>
          <p:cNvSpPr/>
          <p:nvPr/>
        </p:nvSpPr>
        <p:spPr>
          <a:xfrm>
            <a:off x="2948838" y="2221189"/>
            <a:ext cx="365780" cy="28280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126" name="Picture 6" descr="Интернет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4093" y="5021374"/>
            <a:ext cx="1585111" cy="1585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Стрелка углом 14"/>
          <p:cNvSpPr/>
          <p:nvPr/>
        </p:nvSpPr>
        <p:spPr>
          <a:xfrm rot="10800000">
            <a:off x="3701260" y="3401128"/>
            <a:ext cx="856599" cy="897740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129581" y="5081812"/>
            <a:ext cx="1532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>
                <a:solidFill>
                  <a:srgbClr val="FF0000"/>
                </a:solidFill>
              </a:rPr>
              <a:t>Запрос по </a:t>
            </a:r>
            <a:r>
              <a:rPr lang="en-US" dirty="0" smtClean="0">
                <a:solidFill>
                  <a:srgbClr val="FF0000"/>
                </a:solidFill>
              </a:rPr>
              <a:t>API</a:t>
            </a:r>
            <a:endParaRPr lang="ru-RU" dirty="0">
              <a:solidFill>
                <a:srgbClr val="FF0000"/>
              </a:solidFill>
            </a:endParaRPr>
          </a:p>
        </p:txBody>
      </p:sp>
      <p:sp>
        <p:nvSpPr>
          <p:cNvPr id="20" name="Стрелка вправо 19"/>
          <p:cNvSpPr/>
          <p:nvPr/>
        </p:nvSpPr>
        <p:spPr>
          <a:xfrm>
            <a:off x="3098425" y="5537269"/>
            <a:ext cx="1522982" cy="3360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TextBox 20"/>
          <p:cNvSpPr txBox="1"/>
          <p:nvPr/>
        </p:nvSpPr>
        <p:spPr>
          <a:xfrm>
            <a:off x="6259204" y="5832138"/>
            <a:ext cx="1298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>
                <a:solidFill>
                  <a:srgbClr val="FF0000"/>
                </a:solidFill>
              </a:rPr>
              <a:t>Ответ </a:t>
            </a:r>
            <a:r>
              <a:rPr lang="en-US" dirty="0" smtClean="0">
                <a:solidFill>
                  <a:srgbClr val="FF0000"/>
                </a:solidFill>
              </a:rPr>
              <a:t>JSON</a:t>
            </a:r>
            <a:endParaRPr lang="ru-RU" dirty="0">
              <a:solidFill>
                <a:srgbClr val="FF0000"/>
              </a:solidFill>
            </a:endParaRPr>
          </a:p>
        </p:txBody>
      </p:sp>
      <p:sp>
        <p:nvSpPr>
          <p:cNvPr id="26" name="Скругленный прямоугольник 25"/>
          <p:cNvSpPr/>
          <p:nvPr/>
        </p:nvSpPr>
        <p:spPr>
          <a:xfrm>
            <a:off x="5859675" y="2722403"/>
            <a:ext cx="1946050" cy="202640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ПРОСМОТР СОБЫТИЙ (ЗАГОЛОВОК ВРЕМЯ И КРАТКОЕ ОПИСАНИЕ)</a:t>
            </a:r>
            <a:endParaRPr lang="ru-RU" dirty="0"/>
          </a:p>
        </p:txBody>
      </p:sp>
      <p:sp>
        <p:nvSpPr>
          <p:cNvPr id="27" name="TextBox 26"/>
          <p:cNvSpPr txBox="1"/>
          <p:nvPr/>
        </p:nvSpPr>
        <p:spPr>
          <a:xfrm>
            <a:off x="5806617" y="2353071"/>
            <a:ext cx="21323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>
                <a:solidFill>
                  <a:srgbClr val="FF0000"/>
                </a:solidFill>
              </a:rPr>
              <a:t>Список результатов</a:t>
            </a:r>
            <a:endParaRPr lang="ru-RU" dirty="0">
              <a:solidFill>
                <a:srgbClr val="FF0000"/>
              </a:solidFill>
            </a:endParaRPr>
          </a:p>
        </p:txBody>
      </p:sp>
      <p:sp>
        <p:nvSpPr>
          <p:cNvPr id="17" name="Стрелка углом 16"/>
          <p:cNvSpPr/>
          <p:nvPr/>
        </p:nvSpPr>
        <p:spPr>
          <a:xfrm>
            <a:off x="6655064" y="1491788"/>
            <a:ext cx="1508289" cy="754145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8632366" y="1204070"/>
            <a:ext cx="2230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>
                <a:solidFill>
                  <a:srgbClr val="FF0000"/>
                </a:solidFill>
              </a:rPr>
              <a:t>Детальное описание</a:t>
            </a:r>
            <a:endParaRPr lang="ru-RU" dirty="0">
              <a:solidFill>
                <a:srgbClr val="FF0000"/>
              </a:solidFill>
            </a:endParaRPr>
          </a:p>
        </p:txBody>
      </p:sp>
      <p:sp>
        <p:nvSpPr>
          <p:cNvPr id="30" name="Скругленный прямоугольник 29"/>
          <p:cNvSpPr/>
          <p:nvPr/>
        </p:nvSpPr>
        <p:spPr>
          <a:xfrm>
            <a:off x="8679830" y="1709199"/>
            <a:ext cx="2182633" cy="202640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ПРОСМОТР</a:t>
            </a:r>
          </a:p>
          <a:p>
            <a:pPr algn="ctr"/>
            <a:r>
              <a:rPr lang="ru-RU" dirty="0" smtClean="0"/>
              <a:t>ПОДРОБНОСТЕЙ ВЫБРАННОГО  СОБЫТИЯ</a:t>
            </a:r>
            <a:endParaRPr lang="ru-RU" dirty="0"/>
          </a:p>
        </p:txBody>
      </p:sp>
      <p:sp>
        <p:nvSpPr>
          <p:cNvPr id="28" name="Стрелка углом 27"/>
          <p:cNvSpPr/>
          <p:nvPr/>
        </p:nvSpPr>
        <p:spPr>
          <a:xfrm rot="5400000" flipH="1">
            <a:off x="6213251" y="5065960"/>
            <a:ext cx="781756" cy="689850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35" name="Стрелка углом 34"/>
          <p:cNvSpPr/>
          <p:nvPr/>
        </p:nvSpPr>
        <p:spPr>
          <a:xfrm rot="16200000" flipH="1">
            <a:off x="1473997" y="4302182"/>
            <a:ext cx="781756" cy="689850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32" name="Стрелка вниз 31"/>
          <p:cNvSpPr/>
          <p:nvPr/>
        </p:nvSpPr>
        <p:spPr>
          <a:xfrm>
            <a:off x="9544902" y="3913518"/>
            <a:ext cx="401225" cy="77069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7" name="Скругленный прямоугольник 36"/>
          <p:cNvSpPr/>
          <p:nvPr/>
        </p:nvSpPr>
        <p:spPr>
          <a:xfrm>
            <a:off x="8632366" y="4923525"/>
            <a:ext cx="2278235" cy="13125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ДОБАВЛЕНИЕ В СИСТЕМНЫЙ КАЛЕНДАРЬ</a:t>
            </a:r>
          </a:p>
        </p:txBody>
      </p:sp>
    </p:spTree>
    <p:extLst>
      <p:ext uri="{BB962C8B-B14F-4D97-AF65-F5344CB8AC3E}">
        <p14:creationId xmlns:p14="http://schemas.microsoft.com/office/powerpoint/2010/main" val="1704035612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8</a:t>
            </a:fld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138" y="390063"/>
            <a:ext cx="9257907" cy="690677"/>
          </a:xfrm>
        </p:spPr>
        <p:txBody>
          <a:bodyPr/>
          <a:lstStyle/>
          <a:p>
            <a:r>
              <a:rPr lang="ru-RU" dirty="0"/>
              <a:t>Прототипы интерфейсов</a:t>
            </a:r>
            <a:endParaRPr lang="ru-RU" dirty="0"/>
          </a:p>
        </p:txBody>
      </p:sp>
      <p:sp>
        <p:nvSpPr>
          <p:cNvPr id="6" name="Дата 3">
            <a:extLst>
              <a:ext uri="{FF2B5EF4-FFF2-40B4-BE49-F238E27FC236}">
                <a16:creationId xmlns:a16="http://schemas.microsoft.com/office/drawing/2014/main" id="{839171CC-B167-447C-A9FD-65D1523FBC7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ru-RU" dirty="0" smtClean="0"/>
              <a:t>30.06.2023</a:t>
            </a:r>
            <a:endParaRPr lang="ru-RU" dirty="0"/>
          </a:p>
        </p:txBody>
      </p:sp>
      <p:pic>
        <p:nvPicPr>
          <p:cNvPr id="7" name="Picture 2" descr="https://lh6.googleusercontent.com/q2p8_HWXf-GXrlq5RLDcUnQ_sN0jsuKiide2r65trkK-jwAOfWRy0_KHCKcjhRgZMLRHv6wikXqLqyI6b7y01eQdYfQhMDJ6O5Uwhg-NhOCOMOEHurfHh4oVltodLRlkE_KOlRrIO8DNL_Nhi04U4txSmg=s204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5579" y="1561978"/>
            <a:ext cx="4307331" cy="4886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0737996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9</a:t>
            </a:fld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138" y="390063"/>
            <a:ext cx="9257907" cy="690677"/>
          </a:xfrm>
        </p:spPr>
        <p:txBody>
          <a:bodyPr/>
          <a:lstStyle/>
          <a:p>
            <a:r>
              <a:rPr lang="ru-RU" b="1" dirty="0"/>
              <a:t>Особенности приложения</a:t>
            </a:r>
            <a:endParaRPr lang="ru-RU" dirty="0"/>
          </a:p>
        </p:txBody>
      </p:sp>
      <p:sp>
        <p:nvSpPr>
          <p:cNvPr id="6" name="Дата 3">
            <a:extLst>
              <a:ext uri="{FF2B5EF4-FFF2-40B4-BE49-F238E27FC236}">
                <a16:creationId xmlns:a16="http://schemas.microsoft.com/office/drawing/2014/main" id="{839171CC-B167-447C-A9FD-65D1523FBC7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ru-RU" dirty="0" smtClean="0"/>
              <a:t>30.06.2023</a:t>
            </a:r>
            <a:endParaRPr lang="ru-RU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688155" y="1427966"/>
            <a:ext cx="10887959" cy="36944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fontAlgn="base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3200" dirty="0" smtClean="0">
                <a:solidFill>
                  <a:srgbClr val="212121"/>
                </a:solidFill>
                <a:latin typeface="Montserrat"/>
              </a:rPr>
              <a:t> </a:t>
            </a:r>
            <a:r>
              <a:rPr lang="ru-RU" sz="3200" dirty="0" smtClean="0">
                <a:solidFill>
                  <a:srgbClr val="212121"/>
                </a:solidFill>
                <a:latin typeface="Montserrat"/>
              </a:rPr>
              <a:t>онлайн </a:t>
            </a:r>
            <a:r>
              <a:rPr lang="ru-RU" sz="3200" dirty="0">
                <a:solidFill>
                  <a:srgbClr val="212121"/>
                </a:solidFill>
                <a:latin typeface="Montserrat"/>
              </a:rPr>
              <a:t>запрос </a:t>
            </a:r>
            <a:r>
              <a:rPr lang="ru-RU" sz="3200" dirty="0" smtClean="0">
                <a:solidFill>
                  <a:srgbClr val="212121"/>
                </a:solidFill>
                <a:latin typeface="Montserrat"/>
              </a:rPr>
              <a:t>к </a:t>
            </a:r>
            <a:r>
              <a:rPr lang="en-US" sz="3200" dirty="0" smtClean="0">
                <a:solidFill>
                  <a:srgbClr val="212121"/>
                </a:solidFill>
                <a:latin typeface="Montserrat"/>
              </a:rPr>
              <a:t>API </a:t>
            </a:r>
            <a:r>
              <a:rPr lang="ru-RU" sz="3200" dirty="0" smtClean="0">
                <a:solidFill>
                  <a:srgbClr val="212121"/>
                </a:solidFill>
                <a:latin typeface="Montserrat"/>
              </a:rPr>
              <a:t>в отдельном потоке</a:t>
            </a:r>
            <a:endParaRPr lang="en-US" sz="3200" dirty="0" smtClean="0">
              <a:solidFill>
                <a:srgbClr val="212121"/>
              </a:solidFill>
              <a:latin typeface="Montserrat"/>
            </a:endParaRPr>
          </a:p>
          <a:p>
            <a:pPr marL="285750" indent="-285750" fontAlgn="base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3200" dirty="0">
                <a:solidFill>
                  <a:srgbClr val="212121"/>
                </a:solidFill>
                <a:latin typeface="Montserrat"/>
              </a:rPr>
              <a:t> </a:t>
            </a:r>
            <a:r>
              <a:rPr lang="ru-RU" sz="3200" dirty="0" smtClean="0">
                <a:solidFill>
                  <a:srgbClr val="212121"/>
                </a:solidFill>
                <a:latin typeface="Montserrat"/>
              </a:rPr>
              <a:t>обработка возможных ошибок на стороне сервера</a:t>
            </a:r>
          </a:p>
          <a:p>
            <a:pPr marL="285750" indent="-285750" fontAlgn="base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ru-RU" sz="3200" dirty="0">
                <a:solidFill>
                  <a:srgbClr val="212121"/>
                </a:solidFill>
                <a:latin typeface="Montserrat"/>
              </a:rPr>
              <a:t> </a:t>
            </a:r>
            <a:r>
              <a:rPr lang="ru-RU" sz="3200" dirty="0" smtClean="0">
                <a:solidFill>
                  <a:srgbClr val="212121"/>
                </a:solidFill>
                <a:latin typeface="Montserrat"/>
              </a:rPr>
              <a:t>история сохраняется в локальной базе данных</a:t>
            </a:r>
          </a:p>
          <a:p>
            <a:pPr marL="285750" indent="-285750" fontAlgn="base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3200" dirty="0" smtClean="0">
                <a:solidFill>
                  <a:srgbClr val="212121"/>
                </a:solidFill>
                <a:latin typeface="Montserrat"/>
              </a:rPr>
              <a:t> </a:t>
            </a:r>
            <a:r>
              <a:rPr lang="ru-RU" sz="3200" dirty="0" smtClean="0">
                <a:solidFill>
                  <a:srgbClr val="212121"/>
                </a:solidFill>
                <a:latin typeface="Montserrat"/>
              </a:rPr>
              <a:t>просмотр списка событий через </a:t>
            </a:r>
            <a:r>
              <a:rPr lang="en-US" sz="3200" dirty="0" err="1" smtClean="0">
                <a:solidFill>
                  <a:srgbClr val="212121"/>
                </a:solidFill>
                <a:latin typeface="Montserrat"/>
              </a:rPr>
              <a:t>ListView</a:t>
            </a:r>
            <a:endParaRPr lang="ru-RU" sz="3200" dirty="0">
              <a:solidFill>
                <a:srgbClr val="212121"/>
              </a:solidFill>
              <a:latin typeface="Montserrat"/>
            </a:endParaRPr>
          </a:p>
          <a:p>
            <a:pPr marL="285750" indent="-285750" fontAlgn="base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3200" dirty="0" smtClean="0">
                <a:solidFill>
                  <a:srgbClr val="212121"/>
                </a:solidFill>
                <a:latin typeface="Montserrat"/>
              </a:rPr>
              <a:t> </a:t>
            </a:r>
            <a:r>
              <a:rPr lang="ru-RU" sz="3200" dirty="0" smtClean="0">
                <a:solidFill>
                  <a:srgbClr val="212121"/>
                </a:solidFill>
                <a:latin typeface="Montserrat"/>
              </a:rPr>
              <a:t>используется контент-провайдер - календарь</a:t>
            </a:r>
            <a:endParaRPr lang="ru-RU" sz="3200" dirty="0">
              <a:solidFill>
                <a:srgbClr val="212121"/>
              </a:solidFill>
              <a:latin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754903349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amsung IT School White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amsung IT School En">
  <a:themeElements>
    <a:clrScheme name="Другая 1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FFC000"/>
      </a:hlink>
      <a:folHlink>
        <a:srgbClr val="FFC000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amsung IT School White En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249</TotalTime>
  <Words>288</Words>
  <Application>Microsoft Office PowerPoint</Application>
  <PresentationFormat>Широкоэкранный</PresentationFormat>
  <Paragraphs>73</Paragraphs>
  <Slides>13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3</vt:i4>
      </vt:variant>
      <vt:variant>
        <vt:lpstr>Заголовки слайдов</vt:lpstr>
      </vt:variant>
      <vt:variant>
        <vt:i4>13</vt:i4>
      </vt:variant>
    </vt:vector>
  </HeadingPairs>
  <TitlesOfParts>
    <vt:vector size="22" baseType="lpstr">
      <vt:lpstr>SamsungOne 450C</vt:lpstr>
      <vt:lpstr>Calibri</vt:lpstr>
      <vt:lpstr>Wingdings</vt:lpstr>
      <vt:lpstr>Montserrat</vt:lpstr>
      <vt:lpstr>SamsungOne 800C</vt:lpstr>
      <vt:lpstr>Arial</vt:lpstr>
      <vt:lpstr>Samsung IT School White</vt:lpstr>
      <vt:lpstr>Samsung IT School En</vt:lpstr>
      <vt:lpstr>Samsung IT School White En</vt:lpstr>
      <vt:lpstr>Презентация PowerPoint</vt:lpstr>
      <vt:lpstr>ФИНАЛЬНЫЙ ПРОЕКТ  IT ШКОЛЫ SAMSUNG</vt:lpstr>
      <vt:lpstr>Выполнил</vt:lpstr>
      <vt:lpstr>Идея и название проекта</vt:lpstr>
      <vt:lpstr>Автоматический сбор данных через  api - kudago.com</vt:lpstr>
      <vt:lpstr>Функционал</vt:lpstr>
      <vt:lpstr>Структура</vt:lpstr>
      <vt:lpstr>Прототипы интерфейсов</vt:lpstr>
      <vt:lpstr>Особенности приложения</vt:lpstr>
      <vt:lpstr>Основные классы</vt:lpstr>
      <vt:lpstr>Выводы по работе (что удалось)</vt:lpstr>
      <vt:lpstr>Возможности для доработки и развития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SAMSUNG Presentation</dc:title>
  <dc:creator>Roman Lesovoy</dc:creator>
  <cp:lastModifiedBy>nsk-adm</cp:lastModifiedBy>
  <cp:revision>44</cp:revision>
  <dcterms:created xsi:type="dcterms:W3CDTF">2020-05-25T08:37:09Z</dcterms:created>
  <dcterms:modified xsi:type="dcterms:W3CDTF">2023-07-02T11:38:26Z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">
    <vt:lpwstr>NSCCustomProperty</vt:lpwstr>
  </property>
  <property fmtid="{D5CDD505-2E9C-101B-9397-08002B2CF9AE}" pid="3" name="NSCPROP_SA">
    <vt:lpwstr>C:\Users\grebenkina.a\Downloads\SAMSUNG_IT_School_Presentation_Template_2020_PR (2).pptx</vt:lpwstr>
  </property>
</Properties>
</file>